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7" r:id="rId2"/>
    <p:sldId id="267" r:id="rId3"/>
    <p:sldId id="261" r:id="rId4"/>
    <p:sldId id="268" r:id="rId5"/>
    <p:sldId id="269" r:id="rId6"/>
    <p:sldId id="270" r:id="rId7"/>
    <p:sldId id="271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0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0;&#1085;&#1080;&#1075;&#1072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0;&#1085;&#1080;&#1075;&#1072;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0;&#1085;&#1080;&#1075;&#1072;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0;&#1085;&#1080;&#1075;&#1072;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0;&#1085;&#1080;&#1075;&#1072;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&#1054;&#1090;&#1095;&#1105;&#1090;&#8470;148028%20(4)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&#1054;&#1090;&#1095;&#1105;&#1090;&#8470;148028%20(4)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&#1054;&#1090;&#1095;&#1105;&#1090;&#8470;148028%20(4)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wnloads\&#1054;&#1090;&#1095;&#1105;&#1090;&#8470;148028%20(4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9.6736856824337525E-2"/>
          <c:y val="4.7967709470189579E-2"/>
          <c:w val="0.91518014793605285"/>
          <c:h val="0.8421045874700446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Лист1!$B$3</c:f>
              <c:strCache>
                <c:ptCount val="1"/>
                <c:pt idx="0">
                  <c:v>количество конкурентных процедур</c:v>
                </c:pt>
              </c:strCache>
            </c:strRef>
          </c:tx>
          <c:dLbls>
            <c:dLbl>
              <c:idx val="0"/>
              <c:layout>
                <c:manualLayout>
                  <c:x val="-6.0606060606060632E-3"/>
                  <c:y val="-3.9855072463768168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latin typeface="Calibri" pitchFamily="34" charset="0"/>
                      <a:cs typeface="Calibri" pitchFamily="34" charset="0"/>
                    </a:defRPr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-8.0808080808080808E-3"/>
                  <c:y val="-6.1594202898550769E-2"/>
                </c:manualLayout>
              </c:layout>
              <c:showVal val="1"/>
            </c:dLbl>
            <c:dLbl>
              <c:idx val="2"/>
              <c:layout>
                <c:manualLayout>
                  <c:x val="-1.0101010101010104E-2"/>
                  <c:y val="-2.1739130434782622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latin typeface="+mn-lt"/>
                  </a:defRPr>
                </a:pPr>
                <a:endParaRPr lang="ru-RU"/>
              </a:p>
            </c:txPr>
            <c:showVal val="1"/>
          </c:dLbls>
          <c:cat>
            <c:numRef>
              <c:f>Лист1!$J$2:$L$2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Лист1!$J$3:$L$3</c:f>
              <c:numCache>
                <c:formatCode>General</c:formatCode>
                <c:ptCount val="3"/>
                <c:pt idx="0">
                  <c:v>121</c:v>
                </c:pt>
                <c:pt idx="1">
                  <c:v>140</c:v>
                </c:pt>
                <c:pt idx="2">
                  <c:v>240</c:v>
                </c:pt>
              </c:numCache>
            </c:numRef>
          </c:val>
        </c:ser>
        <c:shape val="box"/>
        <c:axId val="100841728"/>
        <c:axId val="131596288"/>
        <c:axId val="0"/>
      </c:bar3DChart>
      <c:catAx>
        <c:axId val="1008417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31596288"/>
        <c:crosses val="autoZero"/>
        <c:auto val="1"/>
        <c:lblAlgn val="ctr"/>
        <c:lblOffset val="100"/>
      </c:catAx>
      <c:valAx>
        <c:axId val="131596288"/>
        <c:scaling>
          <c:orientation val="minMax"/>
        </c:scaling>
        <c:axPos val="l"/>
        <c:majorGridlines/>
        <c:numFmt formatCode="General" sourceLinked="1"/>
        <c:tickLblPos val="nextTo"/>
        <c:crossAx val="100841728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view3D>
      <c:rAngAx val="1"/>
    </c:view3D>
    <c:plotArea>
      <c:layout/>
      <c:bar3DChart>
        <c:barDir val="col"/>
        <c:grouping val="clustered"/>
        <c:ser>
          <c:idx val="1"/>
          <c:order val="0"/>
          <c:spPr>
            <a:solidFill>
              <a:schemeClr val="bg2">
                <a:lumMod val="50000"/>
              </a:schemeClr>
            </a:solidFill>
            <a:ln>
              <a:solidFill>
                <a:schemeClr val="accent1"/>
              </a:solidFill>
            </a:ln>
          </c:spPr>
          <c:dLbls>
            <c:dLbl>
              <c:idx val="0"/>
              <c:layout>
                <c:manualLayout>
                  <c:x val="-2.9645412850889921E-3"/>
                  <c:y val="-4.9383401844239554E-2"/>
                </c:manualLayout>
              </c:layout>
              <c:showVal val="1"/>
            </c:dLbl>
            <c:dLbl>
              <c:idx val="1"/>
              <c:layout>
                <c:manualLayout>
                  <c:x val="-2.964541285089019E-3"/>
                  <c:y val="-3.8801244306188198E-2"/>
                </c:manualLayout>
              </c:layout>
              <c:showVal val="1"/>
            </c:dLbl>
            <c:dLbl>
              <c:idx val="2"/>
              <c:layout>
                <c:manualLayout>
                  <c:x val="8.893623855266897E-3"/>
                  <c:y val="-4.5856015998222428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numRef>
              <c:f>Лист1!$N$2:$P$2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Лист1!$N$3:$P$3</c:f>
              <c:numCache>
                <c:formatCode>General</c:formatCode>
                <c:ptCount val="3"/>
                <c:pt idx="0">
                  <c:v>108</c:v>
                </c:pt>
                <c:pt idx="1">
                  <c:v>116</c:v>
                </c:pt>
                <c:pt idx="2">
                  <c:v>178</c:v>
                </c:pt>
              </c:numCache>
            </c:numRef>
          </c:val>
        </c:ser>
        <c:shape val="box"/>
        <c:axId val="131612032"/>
        <c:axId val="131630208"/>
        <c:axId val="0"/>
      </c:bar3DChart>
      <c:catAx>
        <c:axId val="1316120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31630208"/>
        <c:crosses val="autoZero"/>
        <c:auto val="1"/>
        <c:lblAlgn val="ctr"/>
        <c:lblOffset val="100"/>
      </c:catAx>
      <c:valAx>
        <c:axId val="131630208"/>
        <c:scaling>
          <c:orientation val="minMax"/>
        </c:scaling>
        <c:axPos val="l"/>
        <c:majorGridlines/>
        <c:numFmt formatCode="General" sourceLinked="1"/>
        <c:tickLblPos val="nextTo"/>
        <c:crossAx val="131612032"/>
        <c:crosses val="autoZero"/>
        <c:crossBetween val="between"/>
        <c:majorUnit val="50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hape val="box"/>
        <c:axId val="132252032"/>
        <c:axId val="132253568"/>
        <c:axId val="0"/>
      </c:bar3DChart>
      <c:catAx>
        <c:axId val="1322520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32253568"/>
        <c:crosses val="autoZero"/>
        <c:auto val="1"/>
        <c:lblAlgn val="ctr"/>
        <c:lblOffset val="100"/>
      </c:catAx>
      <c:valAx>
        <c:axId val="132253568"/>
        <c:scaling>
          <c:orientation val="minMax"/>
        </c:scaling>
        <c:axPos val="l"/>
        <c:majorGridlines/>
        <c:numFmt formatCode="General" sourceLinked="1"/>
        <c:tickLblPos val="nextTo"/>
        <c:crossAx val="132252032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Лист1!$B$134</c:f>
              <c:strCache>
                <c:ptCount val="1"/>
                <c:pt idx="0">
                  <c:v>НМЦК</c:v>
                </c:pt>
              </c:strCache>
            </c:strRef>
          </c:tx>
          <c:dLbls>
            <c:dLbl>
              <c:idx val="0"/>
              <c:layout>
                <c:manualLayout>
                  <c:x val="-2.7761833047356868E-2"/>
                  <c:y val="-8.5339980145575211E-3"/>
                </c:manualLayout>
              </c:layout>
              <c:showVal val="1"/>
            </c:dLbl>
            <c:dLbl>
              <c:idx val="1"/>
              <c:layout>
                <c:manualLayout>
                  <c:x val="-1.9596588033428328E-2"/>
                  <c:y val="-2.8446660048525078E-2"/>
                </c:manualLayout>
              </c:layout>
              <c:showVal val="1"/>
            </c:dLbl>
            <c:dLbl>
              <c:idx val="2"/>
              <c:layout>
                <c:manualLayout>
                  <c:x val="-9.7982940167141933E-3"/>
                  <c:y val="-1.7067996029115039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Лист1!$E$133:$G$133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Лист1!$E$134:$G$134</c:f>
              <c:numCache>
                <c:formatCode>0.00</c:formatCode>
                <c:ptCount val="3"/>
                <c:pt idx="0">
                  <c:v>125.164</c:v>
                </c:pt>
                <c:pt idx="1">
                  <c:v>105.88</c:v>
                </c:pt>
                <c:pt idx="2">
                  <c:v>370.96999999999997</c:v>
                </c:pt>
              </c:numCache>
            </c:numRef>
          </c:val>
        </c:ser>
        <c:ser>
          <c:idx val="1"/>
          <c:order val="1"/>
          <c:tx>
            <c:strRef>
              <c:f>Лист1!$B$135</c:f>
              <c:strCache>
                <c:ptCount val="1"/>
                <c:pt idx="0">
                  <c:v>Цена контракта</c:v>
                </c:pt>
              </c:strCache>
            </c:strRef>
          </c:tx>
          <c:dLbls>
            <c:dLbl>
              <c:idx val="0"/>
              <c:layout>
                <c:manualLayout>
                  <c:x val="3.9193176066856773E-2"/>
                  <c:y val="-1.9912662033967556E-2"/>
                </c:manualLayout>
              </c:layout>
              <c:showVal val="1"/>
            </c:dLbl>
            <c:dLbl>
              <c:idx val="1"/>
              <c:layout>
                <c:manualLayout>
                  <c:x val="4.245927407242818E-2"/>
                  <c:y val="-2.2757328038820062E-2"/>
                </c:manualLayout>
              </c:layout>
              <c:showVal val="1"/>
            </c:dLbl>
            <c:dLbl>
              <c:idx val="2"/>
              <c:layout>
                <c:manualLayout>
                  <c:x val="4.082622506964248E-2"/>
                  <c:y val="-3.9825324067935076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Лист1!$E$133:$G$133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Лист1!$E$135:$G$135</c:f>
              <c:numCache>
                <c:formatCode>0.00</c:formatCode>
                <c:ptCount val="3"/>
                <c:pt idx="0">
                  <c:v>109.41700000000002</c:v>
                </c:pt>
                <c:pt idx="1">
                  <c:v>90.138999999999982</c:v>
                </c:pt>
                <c:pt idx="2">
                  <c:v>302.97000000000003</c:v>
                </c:pt>
              </c:numCache>
            </c:numRef>
          </c:val>
        </c:ser>
        <c:ser>
          <c:idx val="2"/>
          <c:order val="2"/>
          <c:tx>
            <c:strRef>
              <c:f>Лист1!$B$136</c:f>
              <c:strCache>
                <c:ptCount val="1"/>
                <c:pt idx="0">
                  <c:v>Экономия</c:v>
                </c:pt>
              </c:strCache>
            </c:strRef>
          </c:tx>
          <c:dLbls>
            <c:dLbl>
              <c:idx val="0"/>
              <c:layout>
                <c:manualLayout>
                  <c:x val="3.756012706407108E-2"/>
                  <c:y val="-2.5601994043672575E-2"/>
                </c:manualLayout>
              </c:layout>
              <c:showVal val="1"/>
            </c:dLbl>
            <c:dLbl>
              <c:idx val="1"/>
              <c:layout>
                <c:manualLayout>
                  <c:x val="3.756012706407108E-2"/>
                  <c:y val="-3.6980658063082594E-2"/>
                </c:manualLayout>
              </c:layout>
              <c:showVal val="1"/>
            </c:dLbl>
            <c:dLbl>
              <c:idx val="2"/>
              <c:layout>
                <c:manualLayout>
                  <c:x val="4.0826225069642362E-2"/>
                  <c:y val="-3.1291326053377588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Лист1!$E$133:$G$133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Лист1!$E$136:$G$136</c:f>
              <c:numCache>
                <c:formatCode>0.00</c:formatCode>
                <c:ptCount val="3"/>
                <c:pt idx="0">
                  <c:v>17.747</c:v>
                </c:pt>
                <c:pt idx="1">
                  <c:v>11.12</c:v>
                </c:pt>
                <c:pt idx="2">
                  <c:v>66.599999999999994</c:v>
                </c:pt>
              </c:numCache>
            </c:numRef>
          </c:val>
        </c:ser>
        <c:dLbls>
          <c:showVal val="1"/>
        </c:dLbls>
        <c:shape val="box"/>
        <c:axId val="132292608"/>
        <c:axId val="132294144"/>
        <c:axId val="0"/>
      </c:bar3DChart>
      <c:catAx>
        <c:axId val="132292608"/>
        <c:scaling>
          <c:orientation val="minMax"/>
        </c:scaling>
        <c:axPos val="b"/>
        <c:numFmt formatCode="General" sourceLinked="1"/>
        <c:tickLblPos val="nextTo"/>
        <c:crossAx val="132294144"/>
        <c:crosses val="autoZero"/>
        <c:auto val="1"/>
        <c:lblAlgn val="ctr"/>
        <c:lblOffset val="100"/>
      </c:catAx>
      <c:valAx>
        <c:axId val="132294144"/>
        <c:scaling>
          <c:orientation val="minMax"/>
        </c:scaling>
        <c:axPos val="l"/>
        <c:majorGridlines/>
        <c:numFmt formatCode="0.00" sourceLinked="1"/>
        <c:tickLblPos val="nextTo"/>
        <c:crossAx val="13229260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 b="1">
              <a:latin typeface="Calibri" pitchFamily="34" charset="0"/>
              <a:cs typeface="Calibri" pitchFamily="34" charset="0"/>
            </a:defRPr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Лист1!$B$7</c:f>
              <c:strCache>
                <c:ptCount val="1"/>
                <c:pt idx="0">
                  <c:v>количество заявок участников</c:v>
                </c:pt>
              </c:strCache>
            </c:strRef>
          </c:tx>
          <c:dLbls>
            <c:dLbl>
              <c:idx val="0"/>
              <c:layout>
                <c:manualLayout>
                  <c:x val="6.0810810810810911E-2"/>
                  <c:y val="-4.5417680454176941E-2"/>
                </c:manualLayout>
              </c:layout>
              <c:showVal val="1"/>
            </c:dLbl>
            <c:dLbl>
              <c:idx val="1"/>
              <c:layout>
                <c:manualLayout>
                  <c:x val="5.4054054054054092E-2"/>
                  <c:y val="-5.5150040551500412E-2"/>
                </c:manualLayout>
              </c:layout>
              <c:showVal val="1"/>
            </c:dLbl>
            <c:dLbl>
              <c:idx val="2"/>
              <c:layout>
                <c:manualLayout>
                  <c:x val="5.8558558558558488E-2"/>
                  <c:y val="-3.8929440389294405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numRef>
              <c:f>Лист1!$J$6:$L$6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Лист1!$J$7:$L$7</c:f>
              <c:numCache>
                <c:formatCode>General</c:formatCode>
                <c:ptCount val="3"/>
                <c:pt idx="0">
                  <c:v>412</c:v>
                </c:pt>
                <c:pt idx="1">
                  <c:v>383</c:v>
                </c:pt>
                <c:pt idx="2">
                  <c:v>520</c:v>
                </c:pt>
              </c:numCache>
            </c:numRef>
          </c:val>
        </c:ser>
        <c:shape val="box"/>
        <c:axId val="132631936"/>
        <c:axId val="132670592"/>
        <c:axId val="0"/>
      </c:bar3DChart>
      <c:catAx>
        <c:axId val="1326319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32670592"/>
        <c:crosses val="autoZero"/>
        <c:auto val="1"/>
        <c:lblAlgn val="ctr"/>
        <c:lblOffset val="100"/>
      </c:catAx>
      <c:valAx>
        <c:axId val="132670592"/>
        <c:scaling>
          <c:orientation val="minMax"/>
        </c:scaling>
        <c:axPos val="l"/>
        <c:majorGridlines/>
        <c:numFmt formatCode="General" sourceLinked="1"/>
        <c:tickLblPos val="nextTo"/>
        <c:crossAx val="132631936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9.5667337771488822E-2"/>
          <c:y val="0.11639061709192805"/>
          <c:w val="0.70011728506443549"/>
          <c:h val="0.66433667864064483"/>
        </c:manualLayout>
      </c:layout>
      <c:pie3DChart>
        <c:varyColors val="1"/>
        <c:ser>
          <c:idx val="0"/>
          <c:order val="0"/>
          <c:explosion val="25"/>
          <c:dPt>
            <c:idx val="0"/>
            <c:explosion val="0"/>
            <c:spPr>
              <a:solidFill>
                <a:srgbClr val="00B0F0"/>
              </a:solidFill>
            </c:spPr>
          </c:dPt>
          <c:dPt>
            <c:idx val="1"/>
            <c:explosion val="15"/>
            <c:spPr>
              <a:solidFill>
                <a:srgbClr val="92D050"/>
              </a:solidFill>
            </c:spPr>
          </c:dPt>
          <c:dPt>
            <c:idx val="2"/>
            <c:explosion val="22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1200" b="0">
                    <a:latin typeface="Calibri" pitchFamily="34" charset="0"/>
                    <a:cs typeface="Calibri" pitchFamily="34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'ВИП Аналитика ИНН табличный'!$C$245:$E$245</c:f>
              <c:strCache>
                <c:ptCount val="3"/>
                <c:pt idx="0">
                  <c:v>НМЦК</c:v>
                </c:pt>
                <c:pt idx="1">
                  <c:v>Цена контракта</c:v>
                </c:pt>
                <c:pt idx="2">
                  <c:v>Экономия </c:v>
                </c:pt>
              </c:strCache>
            </c:strRef>
          </c:cat>
          <c:val>
            <c:numRef>
              <c:f>'ВИП Аналитика ИНН табличный'!$C$246:$E$246</c:f>
              <c:numCache>
                <c:formatCode>#,##0.00_ ;\-#,##0.00\ </c:formatCode>
                <c:ptCount val="3"/>
                <c:pt idx="0">
                  <c:v>1217000</c:v>
                </c:pt>
                <c:pt idx="1">
                  <c:v>548313</c:v>
                </c:pt>
                <c:pt idx="2">
                  <c:v>668687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spPr>
            <a:solidFill>
              <a:srgbClr val="FF0000"/>
            </a:solidFill>
          </c:spPr>
          <c:explosion val="25"/>
          <c:dPt>
            <c:idx val="0"/>
            <c:explosion val="0"/>
            <c:spPr>
              <a:solidFill>
                <a:srgbClr val="00B0F0"/>
              </a:solidFill>
            </c:spPr>
          </c:dPt>
          <c:dPt>
            <c:idx val="1"/>
            <c:explosion val="15"/>
            <c:spPr>
              <a:solidFill>
                <a:srgbClr val="92D050"/>
              </a:solidFill>
            </c:spPr>
          </c:dPt>
          <c:dPt>
            <c:idx val="2"/>
            <c:explosion val="12"/>
          </c:dPt>
          <c:dLbls>
            <c:txPr>
              <a:bodyPr/>
              <a:lstStyle/>
              <a:p>
                <a:pPr>
                  <a:defRPr sz="1200" b="0">
                    <a:latin typeface="Calibri" pitchFamily="34" charset="0"/>
                    <a:cs typeface="Calibri" pitchFamily="34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'ВИП Аналитика ИНН табличный'!$C$245:$E$245</c:f>
              <c:strCache>
                <c:ptCount val="3"/>
                <c:pt idx="0">
                  <c:v>НМЦК</c:v>
                </c:pt>
                <c:pt idx="1">
                  <c:v>Цена контракта</c:v>
                </c:pt>
                <c:pt idx="2">
                  <c:v>Экономия </c:v>
                </c:pt>
              </c:strCache>
            </c:strRef>
          </c:cat>
          <c:val>
            <c:numRef>
              <c:f>'ВИП Аналитика ИНН табличный'!$C$247:$E$247</c:f>
              <c:numCache>
                <c:formatCode>#,##0.00_ ;\-#,##0.00\ </c:formatCode>
                <c:ptCount val="3"/>
                <c:pt idx="0">
                  <c:v>65411104.819999993</c:v>
                </c:pt>
                <c:pt idx="1">
                  <c:v>50344033.280000001</c:v>
                </c:pt>
                <c:pt idx="2">
                  <c:v>12311334.970000003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0"/>
            <c:explosion val="0"/>
            <c:spPr>
              <a:solidFill>
                <a:srgbClr val="00B0F0"/>
              </a:solidFill>
            </c:spPr>
          </c:dPt>
          <c:dPt>
            <c:idx val="1"/>
            <c:explosion val="15"/>
            <c:spPr>
              <a:solidFill>
                <a:srgbClr val="92D050"/>
              </a:solidFill>
            </c:spPr>
          </c:dPt>
          <c:dPt>
            <c:idx val="2"/>
            <c:explosion val="12"/>
            <c:spPr>
              <a:solidFill>
                <a:srgbClr val="FF0000"/>
              </a:solidFill>
            </c:spPr>
          </c:dPt>
          <c:dLbls>
            <c:dLbl>
              <c:idx val="1"/>
              <c:layout>
                <c:manualLayout>
                  <c:x val="5.8159978368709175E-2"/>
                  <c:y val="-1.3566868638527347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200" b="0">
                    <a:latin typeface="Calibri" pitchFamily="34" charset="0"/>
                    <a:cs typeface="Calibri" pitchFamily="34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'ВИП Аналитика ИНН табличный'!$C$245:$E$245</c:f>
              <c:strCache>
                <c:ptCount val="3"/>
                <c:pt idx="0">
                  <c:v>НМЦК</c:v>
                </c:pt>
                <c:pt idx="1">
                  <c:v>Цена контракта</c:v>
                </c:pt>
                <c:pt idx="2">
                  <c:v>Экономия </c:v>
                </c:pt>
              </c:strCache>
            </c:strRef>
          </c:cat>
          <c:val>
            <c:numRef>
              <c:f>'ВИП Аналитика ИНН табличный'!$C$249:$E$249</c:f>
              <c:numCache>
                <c:formatCode>#,##0.00_ ;\-#,##0.00\ </c:formatCode>
                <c:ptCount val="3"/>
                <c:pt idx="0">
                  <c:v>6795336.6800000006</c:v>
                </c:pt>
                <c:pt idx="1">
                  <c:v>4841124.45</c:v>
                </c:pt>
                <c:pt idx="2">
                  <c:v>1954212.23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0.11302296587926508"/>
          <c:y val="0.78521830907676915"/>
          <c:w val="0.82068488202942302"/>
          <c:h val="0.21478169092323074"/>
        </c:manualLayout>
      </c:layout>
      <c:txPr>
        <a:bodyPr/>
        <a:lstStyle/>
        <a:p>
          <a:pPr>
            <a:defRPr sz="1600" b="1">
              <a:latin typeface="Calibri" pitchFamily="34" charset="0"/>
              <a:cs typeface="Calibri" pitchFamily="34" charset="0"/>
            </a:defRPr>
          </a:pPr>
          <a:endParaRPr lang="ru-RU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9.3791346416054813E-2"/>
          <c:y val="0.15096597011106516"/>
          <c:w val="0.74414536377678464"/>
          <c:h val="0.70791330203076852"/>
        </c:manualLayout>
      </c:layout>
      <c:pie3DChart>
        <c:varyColors val="1"/>
        <c:ser>
          <c:idx val="0"/>
          <c:order val="0"/>
          <c:spPr>
            <a:solidFill>
              <a:srgbClr val="00B0F0"/>
            </a:solidFill>
          </c:spPr>
          <c:explosion val="25"/>
          <c:dPt>
            <c:idx val="0"/>
            <c:explosion val="0"/>
          </c:dPt>
          <c:dPt>
            <c:idx val="1"/>
            <c:explosion val="15"/>
            <c:spPr>
              <a:solidFill>
                <a:srgbClr val="92D050"/>
              </a:solidFill>
            </c:spPr>
          </c:dPt>
          <c:dPt>
            <c:idx val="2"/>
            <c:explosion val="12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1200" b="0">
                    <a:latin typeface="Calibri" pitchFamily="34" charset="0"/>
                    <a:cs typeface="Calibri" pitchFamily="34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'ВИП Аналитика ИНН табличный'!$C$245:$E$245</c:f>
              <c:strCache>
                <c:ptCount val="3"/>
                <c:pt idx="0">
                  <c:v>НМЦК</c:v>
                </c:pt>
                <c:pt idx="1">
                  <c:v>Цена контракта</c:v>
                </c:pt>
                <c:pt idx="2">
                  <c:v>Экономия </c:v>
                </c:pt>
              </c:strCache>
            </c:strRef>
          </c:cat>
          <c:val>
            <c:numRef>
              <c:f>'ВИП Аналитика ИНН табличный'!$C$248:$E$248</c:f>
              <c:numCache>
                <c:formatCode>#,##0.00_ ;\-#,##0.00\ </c:formatCode>
                <c:ptCount val="3"/>
                <c:pt idx="0">
                  <c:v>6930566.9000000004</c:v>
                </c:pt>
                <c:pt idx="1">
                  <c:v>5295925.45</c:v>
                </c:pt>
                <c:pt idx="2">
                  <c:v>1634641.4500000002</c:v>
                </c:pt>
              </c:numCache>
            </c:numRef>
          </c:val>
        </c:ser>
      </c:pie3DChart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E25DFF-49B0-42EC-8A0F-C9939260A70B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4C710-9345-426C-BA90-C3E49A3E03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160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4C710-9345-426C-BA90-C3E49A3E032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4C710-9345-426C-BA90-C3E49A3E032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C9CD0D-6672-43F9-858A-E92FE4937D30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9CD0D-6672-43F9-858A-E92FE4937D30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9CD0D-6672-43F9-858A-E92FE4937D30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9CD0D-6672-43F9-858A-E92FE4937D30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9CD0D-6672-43F9-858A-E92FE4937D30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9CD0D-6672-43F9-858A-E92FE4937D30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9CD0D-6672-43F9-858A-E92FE4937D30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9CD0D-6672-43F9-858A-E92FE4937D30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C9CD0D-6672-43F9-858A-E92FE4937D30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0C9CD0D-6672-43F9-858A-E92FE4937D30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C9CD0D-6672-43F9-858A-E92FE4937D30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0C9CD0D-6672-43F9-858A-E92FE4937D30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D377F33-8016-44E3-A8AE-6EDF2567C6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Рисунок 3" descr="Герб МО Алапаевское"/>
          <p:cNvPicPr>
            <a:picLocks noChangeAspect="1" noChangeArrowheads="1"/>
          </p:cNvPicPr>
          <p:nvPr/>
        </p:nvPicPr>
        <p:blipFill>
          <a:blip r:embed="rId3" cstate="print">
            <a:lum bright="-12000" contrast="48000"/>
          </a:blip>
          <a:srcRect/>
          <a:stretch>
            <a:fillRect/>
          </a:stretch>
        </p:blipFill>
        <p:spPr bwMode="auto">
          <a:xfrm>
            <a:off x="611560" y="188640"/>
            <a:ext cx="1224136" cy="150053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691680" y="548680"/>
            <a:ext cx="684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Управление муниципальных закупок Администрации МО Алапаевское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2564904"/>
            <a:ext cx="80648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Об основных  направлениях и результатах деятельности Управления муниципальных закупок Администрации муниципального образования Алапаевское за </a:t>
            </a: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2023 </a:t>
            </a:r>
            <a:r>
              <a:rPr lang="ru-RU" sz="2800" b="1" dirty="0" smtClean="0">
                <a:latin typeface="Calibri" pitchFamily="34" charset="0"/>
                <a:cs typeface="Calibri" pitchFamily="34" charset="0"/>
              </a:rPr>
              <a:t>год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Рисунок 3" descr="Герб МО Алапаевское"/>
          <p:cNvPicPr>
            <a:picLocks noChangeAspect="1" noChangeArrowheads="1"/>
          </p:cNvPicPr>
          <p:nvPr/>
        </p:nvPicPr>
        <p:blipFill>
          <a:blip r:embed="rId3" cstate="print">
            <a:lum bright="-12000" contrast="48000"/>
          </a:blip>
          <a:srcRect/>
          <a:stretch>
            <a:fillRect/>
          </a:stretch>
        </p:blipFill>
        <p:spPr bwMode="auto">
          <a:xfrm>
            <a:off x="611560" y="188640"/>
            <a:ext cx="1224136" cy="1500534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763688" y="404664"/>
            <a:ext cx="684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Управление муниципальных закупок Администрации МО Алапаевское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267744" y="1484784"/>
            <a:ext cx="561662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267744" y="1484784"/>
            <a:ext cx="0" cy="21602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7884368" y="1484784"/>
            <a:ext cx="0" cy="21602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91680" y="1700808"/>
            <a:ext cx="2808312" cy="40011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Начальник управления</a:t>
            </a:r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40152" y="1700808"/>
            <a:ext cx="2448272" cy="40011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Главный специалист</a:t>
            </a:r>
            <a:endParaRPr lang="ru-RU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71600" y="2420888"/>
            <a:ext cx="7416824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НАПРАВЛЕНИЯ ДЕЯТЕЛЬНОСТИ</a:t>
            </a:r>
            <a:endParaRPr lang="ru-RU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9512" y="3140968"/>
            <a:ext cx="2232248" cy="31683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Определение поставщиков, подрядчиков, исполнителей для заказчиков МО Алапаевское </a:t>
            </a:r>
          </a:p>
          <a:p>
            <a:pPr algn="ctr"/>
            <a:endParaRPr lang="ru-RU" sz="2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конкурентными способами </a:t>
            </a:r>
          </a:p>
          <a:p>
            <a:pPr algn="ctr"/>
            <a:endParaRPr lang="ru-RU" sz="1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627784" y="3140968"/>
            <a:ext cx="1944216" cy="31683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Координация работы единой комиссии по определению поставщиков, подрядчиков, исполнителей</a:t>
            </a:r>
            <a:endParaRPr lang="ru-RU" sz="2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788024" y="3140968"/>
            <a:ext cx="2088232" cy="31683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Разработка методических рекомендаций по вопросу осуществлению закупок</a:t>
            </a:r>
          </a:p>
          <a:p>
            <a:pPr algn="ctr"/>
            <a:endParaRPr lang="ru-RU" sz="2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Проведение совещаний, семинаров</a:t>
            </a:r>
            <a:endParaRPr lang="ru-RU" sz="2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020272" y="3140968"/>
            <a:ext cx="1944216" cy="31683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Рассмотрение жалоб, заявлений по вопросам осуществления закупок</a:t>
            </a:r>
          </a:p>
          <a:p>
            <a:pPr algn="ctr"/>
            <a:endParaRPr lang="ru-RU" sz="1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1331640" y="2924944"/>
            <a:ext cx="36004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3275856" y="2924944"/>
            <a:ext cx="36004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5508104" y="2924944"/>
            <a:ext cx="36004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7812360" y="2924944"/>
            <a:ext cx="36004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4174432" y="6309320"/>
            <a:ext cx="49695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Федеральный закон от 05.04.2013 № 44-ФЗ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416824" cy="936104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Определение поставщиков, подрядчиков, исполнителей для заказчиков МО Алапаевское  конкурентными способами 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0" name="Рисунок 3" descr="Герб МО Алапаевское"/>
          <p:cNvPicPr>
            <a:picLocks noChangeAspect="1" noChangeArrowheads="1"/>
          </p:cNvPicPr>
          <p:nvPr/>
        </p:nvPicPr>
        <p:blipFill>
          <a:blip r:embed="rId2" cstate="print">
            <a:lum bright="-12000" contrast="48000"/>
          </a:blip>
          <a:srcRect/>
          <a:stretch>
            <a:fillRect/>
          </a:stretch>
        </p:blipFill>
        <p:spPr bwMode="auto">
          <a:xfrm>
            <a:off x="395536" y="188640"/>
            <a:ext cx="881162" cy="108012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251520" y="5229200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alibri" pitchFamily="34" charset="0"/>
                <a:cs typeface="Calibri" pitchFamily="34" charset="0"/>
              </a:rPr>
              <a:t>Количество проведенных конкурентных процедур закупок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179512" y="1340768"/>
          <a:ext cx="417646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Диаграмма 12"/>
          <p:cNvGraphicFramePr/>
          <p:nvPr/>
        </p:nvGraphicFramePr>
        <p:xfrm>
          <a:off x="4572000" y="1340768"/>
          <a:ext cx="428396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716016" y="5229200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alibri" pitchFamily="34" charset="0"/>
                <a:cs typeface="Calibri" pitchFamily="34" charset="0"/>
              </a:rPr>
              <a:t>Количество заключенных контрактов по итогам проведенных конкурентных процедур закупок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416824" cy="936104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Определение поставщиков, подрядчиков, исполнителей для заказчиков МО Алапаевское  конкурентными способами 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0" name="Рисунок 3" descr="Герб МО Алапаевское"/>
          <p:cNvPicPr>
            <a:picLocks noChangeAspect="1" noChangeArrowheads="1"/>
          </p:cNvPicPr>
          <p:nvPr/>
        </p:nvPicPr>
        <p:blipFill>
          <a:blip r:embed="rId2" cstate="print">
            <a:lum bright="-12000" contrast="48000"/>
          </a:blip>
          <a:srcRect/>
          <a:stretch>
            <a:fillRect/>
          </a:stretch>
        </p:blipFill>
        <p:spPr bwMode="auto">
          <a:xfrm>
            <a:off x="395536" y="188640"/>
            <a:ext cx="881162" cy="1080120"/>
          </a:xfrm>
          <a:prstGeom prst="rect">
            <a:avLst/>
          </a:prstGeom>
          <a:noFill/>
        </p:spPr>
      </p:pic>
      <p:graphicFrame>
        <p:nvGraphicFramePr>
          <p:cNvPr id="12" name="Диаграмма 11"/>
          <p:cNvGraphicFramePr/>
          <p:nvPr/>
        </p:nvGraphicFramePr>
        <p:xfrm>
          <a:off x="755576" y="1916832"/>
          <a:ext cx="815870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395536" y="1268760"/>
          <a:ext cx="864096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971600" y="5517232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dirty="0" smtClean="0">
                <a:latin typeface="Calibri" pitchFamily="34" charset="0"/>
                <a:cs typeface="Calibri" pitchFamily="34" charset="0"/>
              </a:rPr>
              <a:t>Самая крупная закупка: </a:t>
            </a:r>
          </a:p>
          <a:p>
            <a:pPr algn="r"/>
            <a:r>
              <a:rPr lang="ru-RU" sz="1200" dirty="0" smtClean="0">
                <a:latin typeface="Calibri" pitchFamily="34" charset="0"/>
                <a:cs typeface="Calibri" pitchFamily="34" charset="0"/>
              </a:rPr>
              <a:t>Капитальный ремонт сетей водоснабжения в п.г.т. Верхняя Синячиха </a:t>
            </a:r>
            <a:r>
              <a:rPr lang="ru-RU" sz="1200" dirty="0" err="1" smtClean="0">
                <a:latin typeface="Calibri" pitchFamily="34" charset="0"/>
                <a:cs typeface="Calibri" pitchFamily="34" charset="0"/>
              </a:rPr>
              <a:t>Алапаевского</a:t>
            </a:r>
            <a:r>
              <a:rPr lang="ru-RU" sz="1200" dirty="0" smtClean="0">
                <a:latin typeface="Calibri" pitchFamily="34" charset="0"/>
                <a:cs typeface="Calibri" pitchFamily="34" charset="0"/>
              </a:rPr>
              <a:t> района Свердловской области</a:t>
            </a:r>
          </a:p>
          <a:p>
            <a:pPr algn="r"/>
            <a:r>
              <a:rPr lang="ru-RU" sz="1200" dirty="0" smtClean="0">
                <a:latin typeface="Calibri" pitchFamily="34" charset="0"/>
                <a:cs typeface="Calibri" pitchFamily="34" charset="0"/>
              </a:rPr>
              <a:t>НМЦК  237,089 млн.руб.</a:t>
            </a:r>
          </a:p>
          <a:p>
            <a:pPr algn="r"/>
            <a:r>
              <a:rPr lang="ru-RU" sz="1200" dirty="0" smtClean="0">
                <a:latin typeface="Calibri" pitchFamily="34" charset="0"/>
                <a:cs typeface="Calibri" pitchFamily="34" charset="0"/>
              </a:rPr>
              <a:t>Цена контракта 192,887 млн.руб.</a:t>
            </a:r>
          </a:p>
          <a:p>
            <a:pPr algn="r"/>
            <a:r>
              <a:rPr lang="ru-RU" sz="1200" dirty="0" smtClean="0">
                <a:latin typeface="Calibri" pitchFamily="34" charset="0"/>
                <a:cs typeface="Calibri" pitchFamily="34" charset="0"/>
              </a:rPr>
              <a:t>Экономия по итогам процедуры 44,199 млн.руб.</a:t>
            </a:r>
          </a:p>
          <a:p>
            <a:pPr>
              <a:buFontTx/>
              <a:buChar char="-"/>
            </a:pPr>
            <a:endParaRPr lang="ru-RU" sz="12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416824" cy="936104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Координация работы единой комиссии по определению поставщиков, подрядчиков, исполнителей</a:t>
            </a:r>
          </a:p>
        </p:txBody>
      </p:sp>
      <p:pic>
        <p:nvPicPr>
          <p:cNvPr id="10" name="Рисунок 3" descr="Герб МО Алапаевское"/>
          <p:cNvPicPr>
            <a:picLocks noChangeAspect="1" noChangeArrowheads="1"/>
          </p:cNvPicPr>
          <p:nvPr/>
        </p:nvPicPr>
        <p:blipFill>
          <a:blip r:embed="rId2" cstate="print">
            <a:lum bright="-12000" contrast="48000"/>
          </a:blip>
          <a:srcRect/>
          <a:stretch>
            <a:fillRect/>
          </a:stretch>
        </p:blipFill>
        <p:spPr bwMode="auto">
          <a:xfrm>
            <a:off x="395536" y="188640"/>
            <a:ext cx="881162" cy="108012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6516216" y="3717032"/>
            <a:ext cx="2448272" cy="14401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Среднее количество участников на 1 закупку – 2,9</a:t>
            </a: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Выноска со стрелкой влево 13"/>
          <p:cNvSpPr/>
          <p:nvPr/>
        </p:nvSpPr>
        <p:spPr>
          <a:xfrm>
            <a:off x="5940152" y="1196752"/>
            <a:ext cx="3024336" cy="2016224"/>
          </a:xfrm>
          <a:prstGeom prst="leftArrowCallout">
            <a:avLst>
              <a:gd name="adj1" fmla="val 25000"/>
              <a:gd name="adj2" fmla="val 44048"/>
              <a:gd name="adj3" fmla="val 25000"/>
              <a:gd name="adj4" fmla="val 807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Calibri" pitchFamily="34" charset="0"/>
                <a:cs typeface="Calibri" pitchFamily="34" charset="0"/>
              </a:rPr>
              <a:t>Количество заявок от участников конкурентных процедур</a:t>
            </a:r>
            <a:endParaRPr lang="ru-RU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39752" y="594928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alibri" pitchFamily="34" charset="0"/>
                <a:cs typeface="Calibri" pitchFamily="34" charset="0"/>
              </a:rPr>
              <a:t>25 заявок были отклонены по причине их несоответствия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251520" y="1196752"/>
          <a:ext cx="604867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416824" cy="936104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Статистика по видам закупок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0" name="Рисунок 3" descr="Герб МО Алапаевское"/>
          <p:cNvPicPr>
            <a:picLocks noChangeAspect="1" noChangeArrowheads="1"/>
          </p:cNvPicPr>
          <p:nvPr/>
        </p:nvPicPr>
        <p:blipFill>
          <a:blip r:embed="rId2" cstate="print">
            <a:lum bright="-12000" contrast="48000"/>
          </a:blip>
          <a:srcRect/>
          <a:stretch>
            <a:fillRect/>
          </a:stretch>
        </p:blipFill>
        <p:spPr bwMode="auto">
          <a:xfrm>
            <a:off x="395536" y="116632"/>
            <a:ext cx="881162" cy="1080120"/>
          </a:xfrm>
          <a:prstGeom prst="rect">
            <a:avLst/>
          </a:prstGeom>
          <a:noFill/>
        </p:spPr>
      </p:pic>
      <p:graphicFrame>
        <p:nvGraphicFramePr>
          <p:cNvPr id="5" name="Диаграмма 4"/>
          <p:cNvGraphicFramePr/>
          <p:nvPr/>
        </p:nvGraphicFramePr>
        <p:xfrm>
          <a:off x="251520" y="1484784"/>
          <a:ext cx="396044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5004048" y="1484784"/>
          <a:ext cx="3600400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4355976" y="4005064"/>
          <a:ext cx="478802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323528" y="4005064"/>
          <a:ext cx="396044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55576" y="126876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Calibri" pitchFamily="34" charset="0"/>
                <a:cs typeface="Calibri" pitchFamily="34" charset="0"/>
              </a:rPr>
              <a:t>Кадастровые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b="1" dirty="0" smtClean="0">
                <a:latin typeface="Calibri" pitchFamily="34" charset="0"/>
                <a:cs typeface="Calibri" pitchFamily="34" charset="0"/>
              </a:rPr>
              <a:t>работы</a:t>
            </a:r>
            <a:endParaRPr lang="ru-RU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79704" y="105273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Calibri" pitchFamily="34" charset="0"/>
                <a:cs typeface="Calibri" pitchFamily="34" charset="0"/>
              </a:rPr>
              <a:t>Дорожное хозяйство</a:t>
            </a:r>
            <a:endParaRPr lang="ru-RU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512" y="364502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Calibri" pitchFamily="34" charset="0"/>
                <a:cs typeface="Calibri" pitchFamily="34" charset="0"/>
              </a:rPr>
              <a:t>Модернизация уличного освещения</a:t>
            </a:r>
            <a:endParaRPr lang="ru-RU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88024" y="3645024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Calibri" pitchFamily="34" charset="0"/>
                <a:cs typeface="Calibri" pitchFamily="34" charset="0"/>
              </a:rPr>
              <a:t>Оборудование для школьных столовых</a:t>
            </a:r>
            <a:endParaRPr lang="ru-RU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416824" cy="936104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Рассмотрение жалоб, заявлений по вопросам осуществления закупок</a:t>
            </a:r>
          </a:p>
        </p:txBody>
      </p:sp>
      <p:pic>
        <p:nvPicPr>
          <p:cNvPr id="10" name="Рисунок 3" descr="Герб МО Алапаевское"/>
          <p:cNvPicPr>
            <a:picLocks noChangeAspect="1" noChangeArrowheads="1"/>
          </p:cNvPicPr>
          <p:nvPr/>
        </p:nvPicPr>
        <p:blipFill>
          <a:blip r:embed="rId2" cstate="print">
            <a:lum bright="-12000" contrast="48000"/>
          </a:blip>
          <a:srcRect/>
          <a:stretch>
            <a:fillRect/>
          </a:stretch>
        </p:blipFill>
        <p:spPr bwMode="auto">
          <a:xfrm>
            <a:off x="395536" y="116632"/>
            <a:ext cx="881162" cy="1080120"/>
          </a:xfrm>
          <a:prstGeom prst="rect">
            <a:avLst/>
          </a:prstGeom>
          <a:noFill/>
        </p:spPr>
      </p:pic>
      <p:graphicFrame>
        <p:nvGraphicFramePr>
          <p:cNvPr id="9" name="Таблица 8">
            <a:extLst>
              <a:ext uri="{FF2B5EF4-FFF2-40B4-BE49-F238E27FC236}">
                <a16:creationId xmlns="" xmlns:a16="http://schemas.microsoft.com/office/drawing/2014/main" id="{D7EBD961-5E47-4479-B472-369BE69BFB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68393470"/>
              </p:ext>
            </p:extLst>
          </p:nvPr>
        </p:nvGraphicFramePr>
        <p:xfrm>
          <a:off x="251520" y="1268760"/>
          <a:ext cx="5688632" cy="4469854"/>
        </p:xfrm>
        <a:graphic>
          <a:graphicData uri="http://schemas.openxmlformats.org/drawingml/2006/table">
            <a:tbl>
              <a:tblPr firstRow="1" firstCol="1" bandRow="1"/>
              <a:tblGrid>
                <a:gridCol w="972831">
                  <a:extLst>
                    <a:ext uri="{9D8B030D-6E8A-4147-A177-3AD203B41FA5}">
                      <a16:colId xmlns="" xmlns:a16="http://schemas.microsoft.com/office/drawing/2014/main" val="2024407803"/>
                    </a:ext>
                  </a:extLst>
                </a:gridCol>
                <a:gridCol w="1309483">
                  <a:extLst>
                    <a:ext uri="{9D8B030D-6E8A-4147-A177-3AD203B41FA5}">
                      <a16:colId xmlns="" xmlns:a16="http://schemas.microsoft.com/office/drawing/2014/main" val="2840286986"/>
                    </a:ext>
                  </a:extLst>
                </a:gridCol>
                <a:gridCol w="3406318">
                  <a:extLst>
                    <a:ext uri="{9D8B030D-6E8A-4147-A177-3AD203B41FA5}">
                      <a16:colId xmlns="" xmlns:a16="http://schemas.microsoft.com/office/drawing/2014/main" val="2654217393"/>
                    </a:ext>
                  </a:extLst>
                </a:gridCol>
              </a:tblGrid>
              <a:tr h="452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/>
                          <a:ea typeface="Times New Roman" panose="02020603050405020304" pitchFamily="18" charset="0"/>
                          <a:cs typeface="Calibri" pitchFamily="34" charset="0"/>
                        </a:rPr>
                        <a:t>Год</a:t>
                      </a:r>
                      <a:endParaRPr lang="ru-RU" sz="1600" dirty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/>
                          <a:ea typeface="Times New Roman" panose="02020603050405020304" pitchFamily="18" charset="0"/>
                          <a:cs typeface="Calibri" pitchFamily="34" charset="0"/>
                        </a:rPr>
                        <a:t>Количество</a:t>
                      </a:r>
                      <a:endParaRPr lang="ru-RU" sz="1600" dirty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/>
                          <a:ea typeface="Times New Roman" panose="02020603050405020304" pitchFamily="18" charset="0"/>
                          <a:cs typeface="Calibri" pitchFamily="34" charset="0"/>
                        </a:rPr>
                        <a:t>Результат рассмотрения</a:t>
                      </a:r>
                      <a:endParaRPr lang="ru-RU" sz="1600" dirty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3870972"/>
                  </a:ext>
                </a:extLst>
              </a:tr>
              <a:tr h="19954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Calibri" panose="020F0502020204030204" pitchFamily="34" charset="0"/>
                          <a:cs typeface="Calibri" pitchFamily="34" charset="0"/>
                        </a:rPr>
                        <a:t>2021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Calibri" panose="020F0502020204030204" pitchFamily="34" charset="0"/>
                          <a:cs typeface="Calibri" pitchFamily="34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Calibri" panose="020F0502020204030204" pitchFamily="34" charset="0"/>
                          <a:cs typeface="Calibri" pitchFamily="34" charset="0"/>
                        </a:rPr>
                        <a:t>признана необоснованной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ru-RU" sz="1600" dirty="0" smtClean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09011459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Calibri" panose="020F0502020204030204" pitchFamily="34" charset="0"/>
                          <a:cs typeface="Calibri" pitchFamily="34" charset="0"/>
                        </a:rPr>
                        <a:t>2022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Calibri" panose="020F0502020204030204" pitchFamily="34" charset="0"/>
                          <a:cs typeface="Calibri" pitchFamily="34" charset="0"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65803664"/>
                  </a:ext>
                </a:extLst>
              </a:tr>
              <a:tr h="10854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Calibri" panose="020F0502020204030204" pitchFamily="34" charset="0"/>
                          <a:cs typeface="Calibri" pitchFamily="34" charset="0"/>
                        </a:rPr>
                        <a:t>2023</a:t>
                      </a:r>
                      <a:endParaRPr lang="ru-RU" sz="1600" dirty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Calibri" panose="020F0502020204030204" pitchFamily="34" charset="0"/>
                          <a:cs typeface="Calibri" pitchFamily="34" charset="0"/>
                        </a:rPr>
                        <a:t>2</a:t>
                      </a:r>
                      <a:endParaRPr lang="ru-RU" sz="1600" dirty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Calibri" panose="020F0502020204030204" pitchFamily="34" charset="0"/>
                          <a:cs typeface="Calibri" pitchFamily="34" charset="0"/>
                        </a:rPr>
                        <a:t>1 - не рассматривалась, отозвана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Calibri" panose="020F0502020204030204" pitchFamily="34" charset="0"/>
                          <a:cs typeface="Calibri" pitchFamily="34" charset="0"/>
                        </a:rPr>
                        <a:t>1 – признана необоснованной</a:t>
                      </a:r>
                      <a:endParaRPr lang="ru-RU" sz="1600" dirty="0">
                        <a:effectLst/>
                        <a:latin typeface="Calibri" pitchFamily="34" charset="0"/>
                        <a:ea typeface="Calibri" panose="020F0502020204030204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Выноска со стрелкой влево 11"/>
          <p:cNvSpPr/>
          <p:nvPr/>
        </p:nvSpPr>
        <p:spPr>
          <a:xfrm>
            <a:off x="5940152" y="1340768"/>
            <a:ext cx="3024336" cy="2016224"/>
          </a:xfrm>
          <a:prstGeom prst="leftArrowCallout">
            <a:avLst>
              <a:gd name="adj1" fmla="val 25000"/>
              <a:gd name="adj2" fmla="val 44048"/>
              <a:gd name="adj3" fmla="val 25000"/>
              <a:gd name="adj4" fmla="val 80786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Жалобы от участников закупок поданные в УФАС по Свердловской области</a:t>
            </a: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28184" y="3789040"/>
            <a:ext cx="26642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latin typeface="Calibri" pitchFamily="34" charset="0"/>
                <a:cs typeface="Calibri" pitchFamily="34" charset="0"/>
              </a:rPr>
              <a:t>Расторжений контрактов в одностороннем порядке по решению заказчика – 0</a:t>
            </a:r>
          </a:p>
          <a:p>
            <a:endParaRPr lang="ru-RU" sz="1400" dirty="0" smtClean="0">
              <a:latin typeface="Calibri" pitchFamily="34" charset="0"/>
              <a:cs typeface="Calibri" pitchFamily="34" charset="0"/>
            </a:endParaRPr>
          </a:p>
          <a:p>
            <a:r>
              <a:rPr lang="ru-RU" sz="1400" dirty="0" smtClean="0">
                <a:latin typeface="Calibri" pitchFamily="34" charset="0"/>
                <a:cs typeface="Calibri" pitchFamily="34" charset="0"/>
              </a:rPr>
              <a:t>По информации ЕИС </a:t>
            </a:r>
          </a:p>
          <a:p>
            <a:endParaRPr lang="ru-RU" sz="1400" dirty="0" smtClean="0">
              <a:latin typeface="Calibri" pitchFamily="34" charset="0"/>
              <a:cs typeface="Calibri" pitchFamily="34" charset="0"/>
            </a:endParaRPr>
          </a:p>
          <a:p>
            <a:r>
              <a:rPr lang="ru-RU" sz="1400" dirty="0" smtClean="0">
                <a:latin typeface="Calibri" pitchFamily="34" charset="0"/>
                <a:cs typeface="Calibri" pitchFamily="34" charset="0"/>
              </a:rPr>
              <a:t>начислено штрафных санкций  - 63 310 руб.</a:t>
            </a:r>
          </a:p>
          <a:p>
            <a:r>
              <a:rPr lang="ru-RU" sz="1400" dirty="0" smtClean="0">
                <a:latin typeface="Calibri" pitchFamily="34" charset="0"/>
                <a:cs typeface="Calibri" pitchFamily="34" charset="0"/>
              </a:rPr>
              <a:t>(просрочка исполнения обязательств по контрактам)</a:t>
            </a:r>
            <a:endParaRPr lang="ru-RU" sz="1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700808"/>
            <a:ext cx="8305800" cy="2940936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Спасибо за внимание</a:t>
            </a:r>
            <a:endParaRPr lang="ru-RU" sz="44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11796</TotalTime>
  <Words>285</Words>
  <Application>Microsoft Office PowerPoint</Application>
  <PresentationFormat>Экран (4:3)</PresentationFormat>
  <Paragraphs>75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Слайд 1</vt:lpstr>
      <vt:lpstr>Слайд 2</vt:lpstr>
      <vt:lpstr>Определение поставщиков, подрядчиков, исполнителей для заказчиков МО Алапаевское  конкурентными способами </vt:lpstr>
      <vt:lpstr>Определение поставщиков, подрядчиков, исполнителей для заказчиков МО Алапаевское  конкурентными способами </vt:lpstr>
      <vt:lpstr>Координация работы единой комиссии по определению поставщиков, подрядчиков, исполнителей</vt:lpstr>
      <vt:lpstr>Статистика по видам закупок</vt:lpstr>
      <vt:lpstr>Рассмотрение жалоб, заявлений по вопросам осуществления закупок</vt:lpstr>
      <vt:lpstr>Спасибо за внимание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Маша</dc:creator>
  <cp:lastModifiedBy>User</cp:lastModifiedBy>
  <cp:revision>1065</cp:revision>
  <dcterms:created xsi:type="dcterms:W3CDTF">2018-06-05T08:02:49Z</dcterms:created>
  <dcterms:modified xsi:type="dcterms:W3CDTF">2024-03-06T03:32:36Z</dcterms:modified>
</cp:coreProperties>
</file>